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Old Standard TT"/>
      <p:regular r:id="rId16"/>
      <p:bold r:id="rId17"/>
      <p: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bold.fntdata"/><Relationship Id="rId16"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ba77a86b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ba77a86b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ba77a86b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ba77a86b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ba77a86b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ba77a86b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dataset from the city of Boulder that has information about approximately 1,000 trees.  Originally it had 39 columns </a:t>
            </a:r>
            <a:r>
              <a:rPr lang="en"/>
              <a:t>containing</a:t>
            </a:r>
            <a:r>
              <a:rPr lang="en"/>
              <a:t> information about the location, type, </a:t>
            </a:r>
            <a:r>
              <a:rPr lang="en"/>
              <a:t>maintenance</a:t>
            </a:r>
            <a:r>
              <a:rPr lang="en"/>
              <a:t> required, etc.  Then we take columns like these and turn them into indicator columns.  This leaves us about 370.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ba77a86b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ba77a86b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PCA and then pick the first 20 PCA basis vectors.  </a:t>
            </a:r>
            <a:endParaRPr/>
          </a:p>
          <a:p>
            <a:pPr indent="0" lvl="0" marL="0" rtl="0" algn="l">
              <a:spcBef>
                <a:spcPts val="0"/>
              </a:spcBef>
              <a:spcAft>
                <a:spcPts val="0"/>
              </a:spcAft>
              <a:buNone/>
            </a:pPr>
            <a:r>
              <a:rPr lang="en"/>
              <a:t>Then we do backwards selection until we have 20 of our original </a:t>
            </a:r>
            <a:r>
              <a:rPr lang="en"/>
              <a:t>features</a:t>
            </a:r>
            <a:r>
              <a:rPr lang="en"/>
              <a:t> as a comparison point. </a:t>
            </a:r>
            <a:endParaRPr/>
          </a:p>
          <a:p>
            <a:pPr indent="0" lvl="0" marL="0" rtl="0" algn="l">
              <a:spcBef>
                <a:spcPts val="0"/>
              </a:spcBef>
              <a:spcAft>
                <a:spcPts val="0"/>
              </a:spcAft>
              <a:buNone/>
            </a:pPr>
            <a:r>
              <a:rPr lang="en"/>
              <a:t>Then we created some hybrid methods that take some of the original feature vectors, feed the rest into PCA, and then take some of the best resulting PCA vectors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ba77a86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ba77a86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ba77a86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ba77a86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 is surprising that we get a lower R2 value for the regression performed on the data in the 20-dimensional PCA basis than the regression done on the 20 best features found using backward selection.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 But if we think about how these two methods work, we can see that this is not so surprising after all.  Recall that the 20 PCA basis vectors will be in the directions that maximize the variance of the data, so we can think of them as the vectors that best explain the variance</a:t>
            </a:r>
            <a:r>
              <a:rPr b="1" lang="en"/>
              <a:t> in the data</a:t>
            </a:r>
            <a:r>
              <a:rPr lang="en"/>
              <a:t>.  However, when we do backwards selection, we are picking the features that best account for the variance </a:t>
            </a:r>
            <a:r>
              <a:rPr b="1" lang="en"/>
              <a:t>in the response</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distinction between what kind of variance we are maximizing allows us to realize why we might be getting this kind of behavior.  There could be directions that have high variance but are not predictive of the condition of the trees.  In this case, PCA vectors in these directions will not be useful in the model, even though they do well at explaining the variance of the data and will be among the first vectors in the PCA basis.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ba77a86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ba77a86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observing the last results,  it is not surprising that we got a lower adjusted $R^2$ value for hybrid method 1 when using 1 - 200 columns.</a:t>
            </a:r>
            <a:endParaRPr/>
          </a:p>
          <a:p>
            <a:pPr indent="-298450" lvl="0" marL="457200" rtl="0" algn="l">
              <a:spcBef>
                <a:spcPts val="0"/>
              </a:spcBef>
              <a:spcAft>
                <a:spcPts val="0"/>
              </a:spcAft>
              <a:buSzPts val="1100"/>
              <a:buChar char="●"/>
            </a:pPr>
            <a:r>
              <a:rPr lang="en"/>
              <a:t>This is because we observed that the top 20 PCA basis columns were not as predictive as the top 20 columns from traditional backwards selection.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a77a86b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a77a86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a:t>
            </a:r>
            <a:r>
              <a:rPr lang="en"/>
              <a:t>t is apparent that hybrid method 2 actually predicts the condition of trees better than traditional backwards selection when there are 7, 8 or 9 columns being used. It seems that these cases of out-performing backwards selection are, however, few and far between.</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So, why is this occurring? When we use hybrid method 2, we are still at least considering the rest of the "unimportant" columns. On the other hand, backwards selection literally drops columns that do not predict the response enough.</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Because of these results, one could argue that it might be more predictive to take into account all the data in some way, even if it is expressed in a single column appended to the most important columns.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ba77a86b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ba77a86b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Silver Maple an Acer saccarinum are the same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of Boulder’s Trees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 Best, Thomas Martinez, Jacob Fiola</a:t>
            </a:r>
            <a:endParaRPr/>
          </a:p>
        </p:txBody>
      </p:sp>
      <p:pic>
        <p:nvPicPr>
          <p:cNvPr id="61" name="Google Shape;61;p13"/>
          <p:cNvPicPr preferRelativeResize="0"/>
          <p:nvPr/>
        </p:nvPicPr>
        <p:blipFill>
          <a:blip r:embed="rId3">
            <a:alphaModFix/>
          </a:blip>
          <a:stretch>
            <a:fillRect/>
          </a:stretch>
        </p:blipFill>
        <p:spPr>
          <a:xfrm>
            <a:off x="0" y="0"/>
            <a:ext cx="9144000" cy="173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rot="549392">
            <a:off x="6690843" y="1479882"/>
            <a:ext cx="1932513" cy="2780638"/>
          </a:xfrm>
          <a:prstGeom prst="rect">
            <a:avLst/>
          </a:prstGeom>
          <a:noFill/>
          <a:ln>
            <a:noFill/>
          </a:ln>
        </p:spPr>
      </p:pic>
      <p:sp>
        <p:nvSpPr>
          <p:cNvPr id="67" name="Google Shape;67;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8" name="Google Shape;68;p14"/>
          <p:cNvSpPr txBox="1"/>
          <p:nvPr>
            <p:ph idx="1" type="body"/>
          </p:nvPr>
        </p:nvSpPr>
        <p:spPr>
          <a:xfrm>
            <a:off x="311700" y="1171600"/>
            <a:ext cx="6359700" cy="3397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Create a low dimensional model for the health of trees.</a:t>
            </a:r>
            <a:endParaRPr/>
          </a:p>
          <a:p>
            <a:pPr indent="-342900" lvl="0" marL="457200" rtl="0" algn="l">
              <a:spcBef>
                <a:spcPts val="0"/>
              </a:spcBef>
              <a:spcAft>
                <a:spcPts val="0"/>
              </a:spcAft>
              <a:buSzPts val="1800"/>
              <a:buChar char="●"/>
            </a:pPr>
            <a:r>
              <a:rPr lang="en"/>
              <a:t>Predict the condition of trees.</a:t>
            </a:r>
            <a:endParaRPr/>
          </a:p>
          <a:p>
            <a:pPr indent="-342900" lvl="0" marL="457200" rtl="0" algn="l">
              <a:spcBef>
                <a:spcPts val="0"/>
              </a:spcBef>
              <a:spcAft>
                <a:spcPts val="0"/>
              </a:spcAft>
              <a:buSzPts val="1800"/>
              <a:buChar char="●"/>
            </a:pPr>
            <a:r>
              <a:rPr lang="en"/>
              <a:t>Create a new understanding for the well being of trees.</a:t>
            </a:r>
            <a:endParaRPr/>
          </a:p>
          <a:p>
            <a:pPr indent="-342900" lvl="0" marL="457200" rtl="0" algn="l">
              <a:spcBef>
                <a:spcPts val="0"/>
              </a:spcBef>
              <a:spcAft>
                <a:spcPts val="0"/>
              </a:spcAft>
              <a:buSzPts val="1800"/>
              <a:buChar char="●"/>
            </a:pPr>
            <a:r>
              <a:rPr lang="en"/>
              <a:t>Also because we need these to live...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74" name="Google Shape;74;p15"/>
          <p:cNvSpPr txBox="1"/>
          <p:nvPr>
            <p:ph idx="1" type="body"/>
          </p:nvPr>
        </p:nvSpPr>
        <p:spPr>
          <a:xfrm>
            <a:off x="311700" y="1171600"/>
            <a:ext cx="8520600" cy="3397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About 1,000 trees</a:t>
            </a:r>
            <a:endParaRPr/>
          </a:p>
          <a:p>
            <a:pPr indent="-342900" lvl="0" marL="457200" rtl="0" algn="l">
              <a:spcBef>
                <a:spcPts val="0"/>
              </a:spcBef>
              <a:spcAft>
                <a:spcPts val="0"/>
              </a:spcAft>
              <a:buSzPts val="1800"/>
              <a:buChar char="●"/>
            </a:pPr>
            <a:r>
              <a:rPr lang="en"/>
              <a:t>39 columns </a:t>
            </a:r>
            <a:r>
              <a:rPr lang="en"/>
              <a:t>originally</a:t>
            </a:r>
            <a:endParaRPr/>
          </a:p>
          <a:p>
            <a:pPr indent="-342900" lvl="0" marL="457200" rtl="0" algn="l">
              <a:spcBef>
                <a:spcPts val="0"/>
              </a:spcBef>
              <a:spcAft>
                <a:spcPts val="0"/>
              </a:spcAft>
              <a:buSzPts val="1800"/>
              <a:buChar char="●"/>
            </a:pPr>
            <a:r>
              <a:rPr lang="en"/>
              <a:t>About 370 columns after data processing</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80" name="Google Shape;80;p16"/>
          <p:cNvSpPr txBox="1"/>
          <p:nvPr>
            <p:ph idx="1" type="body"/>
          </p:nvPr>
        </p:nvSpPr>
        <p:spPr>
          <a:xfrm>
            <a:off x="311700" y="1171600"/>
            <a:ext cx="8520600" cy="3397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PCA </a:t>
            </a:r>
            <a:endParaRPr/>
          </a:p>
          <a:p>
            <a:pPr indent="-342900" lvl="0" marL="457200" rtl="0" algn="l">
              <a:spcBef>
                <a:spcPts val="0"/>
              </a:spcBef>
              <a:spcAft>
                <a:spcPts val="0"/>
              </a:spcAft>
              <a:buSzPts val="1800"/>
              <a:buChar char="●"/>
            </a:pPr>
            <a:r>
              <a:rPr lang="en"/>
              <a:t>Backward selection</a:t>
            </a:r>
            <a:endParaRPr/>
          </a:p>
          <a:p>
            <a:pPr indent="-342900" lvl="0" marL="457200" rtl="0" algn="l">
              <a:spcBef>
                <a:spcPts val="0"/>
              </a:spcBef>
              <a:spcAft>
                <a:spcPts val="0"/>
              </a:spcAft>
              <a:buSzPts val="1800"/>
              <a:buChar char="●"/>
            </a:pPr>
            <a:r>
              <a:rPr lang="en"/>
              <a:t>Hybrid</a:t>
            </a:r>
            <a:r>
              <a:rPr lang="en"/>
              <a:t> </a:t>
            </a:r>
            <a:r>
              <a:rPr lang="en"/>
              <a:t>methods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19585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Results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Components</a:t>
            </a:r>
            <a:endParaRPr/>
          </a:p>
        </p:txBody>
      </p:sp>
      <p:pic>
        <p:nvPicPr>
          <p:cNvPr id="91" name="Google Shape;91;p18"/>
          <p:cNvPicPr preferRelativeResize="0"/>
          <p:nvPr/>
        </p:nvPicPr>
        <p:blipFill>
          <a:blip r:embed="rId3">
            <a:alphaModFix/>
          </a:blip>
          <a:stretch>
            <a:fillRect/>
          </a:stretch>
        </p:blipFill>
        <p:spPr>
          <a:xfrm>
            <a:off x="1547813" y="1058225"/>
            <a:ext cx="6048375" cy="3648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Method 1</a:t>
            </a:r>
            <a:endParaRPr/>
          </a:p>
        </p:txBody>
      </p:sp>
      <p:pic>
        <p:nvPicPr>
          <p:cNvPr id="97" name="Google Shape;97;p19"/>
          <p:cNvPicPr preferRelativeResize="0"/>
          <p:nvPr/>
        </p:nvPicPr>
        <p:blipFill>
          <a:blip r:embed="rId3">
            <a:alphaModFix/>
          </a:blip>
          <a:stretch>
            <a:fillRect/>
          </a:stretch>
        </p:blipFill>
        <p:spPr>
          <a:xfrm>
            <a:off x="1412725" y="1058225"/>
            <a:ext cx="6318541" cy="37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Method 2</a:t>
            </a:r>
            <a:endParaRPr/>
          </a:p>
        </p:txBody>
      </p:sp>
      <p:pic>
        <p:nvPicPr>
          <p:cNvPr id="103" name="Google Shape;103;p20"/>
          <p:cNvPicPr preferRelativeResize="0"/>
          <p:nvPr/>
        </p:nvPicPr>
        <p:blipFill>
          <a:blip r:embed="rId3">
            <a:alphaModFix/>
          </a:blip>
          <a:stretch>
            <a:fillRect/>
          </a:stretch>
        </p:blipFill>
        <p:spPr>
          <a:xfrm>
            <a:off x="1430538" y="1058225"/>
            <a:ext cx="6282917" cy="378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10 features, by importance</a:t>
            </a:r>
            <a:endParaRPr/>
          </a:p>
        </p:txBody>
      </p:sp>
      <p:sp>
        <p:nvSpPr>
          <p:cNvPr id="109" name="Google Shape;109;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DBH - Diameter at breast height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No Specific Maintenance Need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Safety Prune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Structure Prune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Treat Pest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Remove Stakes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Other - See Notes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crown dieback (disease) - (-) correlation </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Acer saccharinum - (-) correlation</a:t>
            </a:r>
            <a:endParaRPr sz="1400">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sz="1400">
                <a:solidFill>
                  <a:srgbClr val="212121"/>
                </a:solidFill>
                <a:highlight>
                  <a:srgbClr val="FFFFFF"/>
                </a:highlight>
                <a:latin typeface="Courier New"/>
                <a:ea typeface="Courier New"/>
                <a:cs typeface="Courier New"/>
                <a:sym typeface="Courier New"/>
              </a:rPr>
              <a:t>Silver Maple - (-) correlation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